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4660"/>
  </p:normalViewPr>
  <p:slideViewPr>
    <p:cSldViewPr>
      <p:cViewPr>
        <p:scale>
          <a:sx n="66" d="100"/>
          <a:sy n="66" d="100"/>
        </p:scale>
        <p:origin x="-87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6317E-4E92-4723-9577-A31ACC393281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C63D8-0171-4DBA-87EA-E73F7972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0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C63D8-0171-4DBA-87EA-E73F79722BC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8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C63D8-0171-4DBA-87EA-E73F79722BC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1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661248"/>
            <a:ext cx="84582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effectLst/>
              </a:rPr>
              <a:t>Архивный  отдел  управления  культуры </a:t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>Администрации  города  Ханты-Мансийска</a:t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/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>2015</a:t>
            </a:r>
            <a:r>
              <a:rPr lang="ru-RU" sz="1600" b="1" dirty="0">
                <a:effectLst/>
              </a:rPr>
              <a:t> </a:t>
            </a:r>
            <a:br>
              <a:rPr lang="ru-RU" sz="1600" b="1" dirty="0">
                <a:effectLst/>
              </a:rPr>
            </a:b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077072"/>
            <a:ext cx="8458200" cy="1296144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b="1" dirty="0"/>
              <a:t>ХАНТЫ-МАНСИЙСКИЙ ПРОМЫШЛЕННЫЙ КОМБИНАТ –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ПЕРВОЕ  ПРЕДПРИЯТИЕ МЕСТНОЙ ПРОМЫШЛЕННОСТИ ОКРУГА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1935-1996</a:t>
            </a:r>
            <a:endParaRPr lang="ru-RU" b="1" dirty="0"/>
          </a:p>
        </p:txBody>
      </p:sp>
      <p:pic>
        <p:nvPicPr>
          <p:cNvPr id="1026" name="Picture 2" descr="C:\Users\pankovag\Desktop\ВЫСТАВКИ\ГОРПРОМКОМКОМБИНАТ\Вид на поселок Ханты-Мансийск  с горы в районе  Кирпичного завода. Съемка не позднее 1947 года. КУ ГАХМАО. Ф.фонд. Опись 1. Д. 1903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210300" cy="32403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nkovag\Desktop\ВЫСТАВКИ\ГОРПРОМКОМКОМБИНАТ\сердюк ак\фотографии\2015-10-14-11-22-07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9" y="404664"/>
            <a:ext cx="4392488" cy="29523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nkovag\Desktop\ВЫСТАВКИ\ГОРПРОМКОМКОМБИНАТ\сердюк ак\фотографии\2015-10-14-11-22-33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3" y="3499002"/>
            <a:ext cx="4464496" cy="309634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1268760"/>
            <a:ext cx="3707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Трудные  условия труда, невысокая заработная плата, сезонный характер работ  вызывали текучесть кадров.  Но многие работники  </a:t>
            </a:r>
            <a:r>
              <a:rPr lang="ru-RU" b="1" dirty="0" smtClean="0"/>
              <a:t>Ханты-Мансийского </a:t>
            </a:r>
            <a:r>
              <a:rPr lang="ru-RU" b="1" dirty="0"/>
              <a:t>промышленного комбината трудились достойно  на протяжении многих лет на данном предприятии.  Двадцать три года проработал на комбинате Сердюк </a:t>
            </a:r>
            <a:r>
              <a:rPr lang="ru-RU" b="1" dirty="0" smtClean="0"/>
              <a:t>Анатолий Константинович </a:t>
            </a:r>
            <a:r>
              <a:rPr lang="ru-RU" b="1" dirty="0"/>
              <a:t>– мастер,  замдиректора, директор (1968-1981</a:t>
            </a:r>
            <a:r>
              <a:rPr lang="ru-RU" b="1" dirty="0" smtClean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5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nkovag\Desktop\107_PANA\P107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9" y="4582931"/>
            <a:ext cx="2952328" cy="19442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nkovag\Desktop\107_PANA\P107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096344" cy="20162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nkovag\Desktop\107_PANA\P1070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3096344" cy="230425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ankovag\Desktop\107_PANA\P1070043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1618"/>
            <a:ext cx="1800199" cy="23762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ankovag\Desktop\107_PANA\P10700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55338"/>
            <a:ext cx="1584176" cy="240935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ankovag\Desktop\107_PANA\P10700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1872208" cy="25202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ankovag\Desktop\107_PANA\P10700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2016224" cy="15841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47292"/>
            <a:ext cx="8496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Только две записи в трудовой книжке ветерана  предприятия Лидии </a:t>
            </a:r>
            <a:r>
              <a:rPr lang="ru-RU" b="1" dirty="0" smtClean="0"/>
              <a:t>Генриховны </a:t>
            </a:r>
            <a:r>
              <a:rPr lang="ru-RU" b="1" dirty="0" err="1"/>
              <a:t>Шашковой</a:t>
            </a:r>
            <a:r>
              <a:rPr lang="ru-RU" b="1" dirty="0"/>
              <a:t>: принята  в 1943 году, уволена в 1987 году. Ветеран </a:t>
            </a:r>
            <a:r>
              <a:rPr lang="ru-RU" b="1" dirty="0" smtClean="0"/>
              <a:t>Великой Отечественной </a:t>
            </a:r>
            <a:r>
              <a:rPr lang="ru-RU" b="1" dirty="0"/>
              <a:t>войны и ветеран труда, </a:t>
            </a:r>
            <a:r>
              <a:rPr lang="ru-RU" b="1" dirty="0" smtClean="0"/>
              <a:t>репрессированная </a:t>
            </a:r>
            <a:r>
              <a:rPr lang="ru-RU" b="1" dirty="0"/>
              <a:t>– она прожила нелегкую, но достойную жизнь. Жителям </a:t>
            </a:r>
            <a:r>
              <a:rPr lang="ru-RU" b="1" dirty="0" smtClean="0"/>
              <a:t>Ханты-Мансийска </a:t>
            </a:r>
            <a:r>
              <a:rPr lang="ru-RU" b="1" dirty="0"/>
              <a:t>есть кем гордиться. А </a:t>
            </a:r>
            <a:r>
              <a:rPr lang="ru-RU" b="1" dirty="0" smtClean="0"/>
              <a:t>Лидия Генриховна </a:t>
            </a:r>
            <a:r>
              <a:rPr lang="ru-RU" b="1" dirty="0"/>
              <a:t>сегодня счастлива своими детьми и внуками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9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nkovag\Desktop\107_PANA\2015-11-02-12-13-58-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5464"/>
            <a:ext cx="1872207" cy="25949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ublic\Documents\ScanDoc\2015-11-02-12-15-43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21842"/>
            <a:ext cx="2736304" cy="29336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37976"/>
            <a:ext cx="3600400" cy="31683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pankovag\Desktop\ВЫСТАВКИ\ГОРПРОМКОМКОМБИНАТ\сердюк ак\грамоты\2015-10-14-11-37-40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2" y="4293096"/>
            <a:ext cx="4248472" cy="23762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ublic\Documents\ScanDoc\2015-11-02-12-23-54-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37112"/>
            <a:ext cx="4824536" cy="223224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1991 году ханты-мансийский горпромкомбинат был реорганизован в АООТ «Феникс»,  на базе которого в 1993 году  было вновь создано муниципальное предприятие </a:t>
            </a:r>
            <a:r>
              <a:rPr lang="ru-RU" b="1" dirty="0" smtClean="0"/>
              <a:t>«Горпромкомбинат</a:t>
            </a:r>
            <a:r>
              <a:rPr lang="ru-RU" b="1" dirty="0"/>
              <a:t>» по адресу: г. Ханты-Мансийск, ул. </a:t>
            </a:r>
            <a:r>
              <a:rPr lang="ru-RU" b="1" dirty="0" err="1"/>
              <a:t>Рознина</a:t>
            </a:r>
            <a:r>
              <a:rPr lang="ru-RU" b="1" dirty="0"/>
              <a:t>, 40.  В 1996 году </a:t>
            </a:r>
            <a:r>
              <a:rPr lang="ru-RU" b="1" dirty="0" smtClean="0"/>
              <a:t>Ханты-Мансийский </a:t>
            </a:r>
            <a:r>
              <a:rPr lang="ru-RU" b="1" dirty="0"/>
              <a:t>городской промышленный комбинат окончательно прекратил свою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6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256584"/>
          </a:xfrm>
        </p:spPr>
        <p:txBody>
          <a:bodyPr>
            <a:noAutofit/>
          </a:bodyPr>
          <a:lstStyle/>
          <a:p>
            <a:r>
              <a:rPr lang="ru-RU" sz="1800" b="1" dirty="0"/>
              <a:t>Приказы по личному составу работников Ханты-Мансийского промышленного комбината за 1940-1987 </a:t>
            </a:r>
            <a:r>
              <a:rPr lang="ru-RU" sz="1800" b="1" dirty="0" smtClean="0"/>
              <a:t>гг.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Архивный </a:t>
            </a:r>
            <a:r>
              <a:rPr lang="ru-RU" sz="1800" dirty="0"/>
              <a:t>отдел управления культуры Администрации города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Ханты-Мансийска.  Фонд </a:t>
            </a:r>
            <a:r>
              <a:rPr lang="ru-RU" sz="1800" dirty="0"/>
              <a:t>11.   Опись 2-л </a:t>
            </a:r>
          </a:p>
          <a:p>
            <a:r>
              <a:rPr lang="ru-RU" sz="1800" b="1" dirty="0"/>
              <a:t>Фотодокументы  за 1947-1950 </a:t>
            </a:r>
            <a:r>
              <a:rPr lang="ru-RU" sz="1800" b="1" dirty="0" smtClean="0"/>
              <a:t>гг.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Архивный </a:t>
            </a:r>
            <a:r>
              <a:rPr lang="ru-RU" sz="1800" dirty="0"/>
              <a:t>отдел управления культуры Администрации города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Ханты-Мансийска. Фонд  </a:t>
            </a:r>
            <a:r>
              <a:rPr lang="ru-RU" sz="1800" dirty="0"/>
              <a:t>80. Описи 1, 2 </a:t>
            </a:r>
          </a:p>
          <a:p>
            <a:r>
              <a:rPr lang="ru-RU" sz="1800" b="1" dirty="0"/>
              <a:t>Документы личного происхождения ветерана Ханты-Мансийского промкомбината </a:t>
            </a:r>
            <a:r>
              <a:rPr lang="ru-RU" sz="1800" b="1" dirty="0" err="1"/>
              <a:t>Шашковой</a:t>
            </a:r>
            <a:r>
              <a:rPr lang="ru-RU" sz="1800" b="1" dirty="0"/>
              <a:t> Л.Г. за 1943-2012 гг.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     Архивный </a:t>
            </a:r>
            <a:r>
              <a:rPr lang="ru-RU" sz="1800" dirty="0"/>
              <a:t>отдел управления культуры </a:t>
            </a:r>
            <a:r>
              <a:rPr lang="ru-RU" sz="1800" dirty="0" smtClean="0"/>
              <a:t>Администрации </a:t>
            </a:r>
            <a:r>
              <a:rPr lang="ru-RU" sz="1800" dirty="0"/>
              <a:t>города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Ханты-Мансийска</a:t>
            </a:r>
            <a:r>
              <a:rPr lang="ru-RU" sz="1800" dirty="0"/>
              <a:t>. </a:t>
            </a:r>
            <a:r>
              <a:rPr lang="ru-RU" sz="1800" dirty="0" smtClean="0"/>
              <a:t>Фонд </a:t>
            </a:r>
            <a:r>
              <a:rPr lang="ru-RU" sz="1800" dirty="0"/>
              <a:t>116. Опись 5 </a:t>
            </a:r>
          </a:p>
          <a:p>
            <a:r>
              <a:rPr lang="ru-RU" sz="1800" b="1" dirty="0"/>
              <a:t>Документы из личного архива </a:t>
            </a:r>
            <a:r>
              <a:rPr lang="ru-RU" sz="1800" b="1" dirty="0" err="1"/>
              <a:t>Симко</a:t>
            </a:r>
            <a:r>
              <a:rPr lang="ru-RU" sz="1800" b="1" dirty="0"/>
              <a:t>  (Сердюк) Л.А., дочери директора Ханты-Мансийского промкомбината  Сердюк А.К. </a:t>
            </a:r>
            <a:r>
              <a:rPr lang="ru-RU" sz="1800" b="1" dirty="0" smtClean="0"/>
              <a:t>, за  </a:t>
            </a:r>
            <a:r>
              <a:rPr lang="ru-RU" sz="1800" b="1" dirty="0"/>
              <a:t>1968-1978 гг.</a:t>
            </a:r>
            <a:endParaRPr lang="ru-RU" sz="1800" dirty="0"/>
          </a:p>
          <a:p>
            <a:r>
              <a:rPr lang="ru-RU" sz="1800" b="1" dirty="0"/>
              <a:t>Статьи из газеты «Сталинская трибуна» за 1941-1942 </a:t>
            </a:r>
            <a:r>
              <a:rPr lang="ru-RU" sz="1800" b="1" dirty="0" smtClean="0"/>
              <a:t>гг.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Государственная </a:t>
            </a:r>
            <a:r>
              <a:rPr lang="ru-RU" sz="1800" dirty="0"/>
              <a:t>библиотека Югры</a:t>
            </a:r>
          </a:p>
          <a:p>
            <a:pPr marL="0" indent="0">
              <a:buNone/>
            </a:pPr>
            <a:r>
              <a:rPr lang="ru-RU" sz="1800" b="1" dirty="0"/>
              <a:t> 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4868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ИСПОЛЬЗОВАННЫЕ  ДОКУМЕНТЫ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3752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51" y="2857004"/>
            <a:ext cx="4752528" cy="33843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7879" y="40466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условиях  </a:t>
            </a:r>
            <a:r>
              <a:rPr lang="ru-RU" b="1" dirty="0"/>
              <a:t>значительной  отдаленности  от  крупных  экономических  центров  и  в  связи  </a:t>
            </a:r>
            <a:r>
              <a:rPr lang="ru-RU" b="1" dirty="0" smtClean="0"/>
              <a:t>с  </a:t>
            </a:r>
            <a:r>
              <a:rPr lang="ru-RU" b="1" dirty="0"/>
              <a:t>сезонным  характером  основных  транспортных  коммуникаций  особое  значение </a:t>
            </a:r>
            <a:br>
              <a:rPr lang="ru-RU" b="1" dirty="0"/>
            </a:br>
            <a:r>
              <a:rPr lang="ru-RU" b="1" dirty="0"/>
              <a:t>на  Севере  имело  развитие  местных  отраслей  хозяйства.  </a:t>
            </a:r>
            <a:endParaRPr lang="ru-RU" b="1" dirty="0" smtClean="0"/>
          </a:p>
          <a:p>
            <a:pPr algn="ctr"/>
            <a:r>
              <a:rPr lang="ru-RU" b="1" dirty="0" smtClean="0"/>
              <a:t>Рост  </a:t>
            </a:r>
            <a:r>
              <a:rPr lang="ru-RU" b="1" dirty="0"/>
              <a:t>их  в  30-ые  годы происходил  на  основе  объединения  кустарей  в  промышленные  артели  и  создания небольших  государственных  предприятий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2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1243608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latin typeface="+mn-lt"/>
              </a:rPr>
              <a:t/>
            </a:r>
            <a:br>
              <a:rPr lang="ru-RU" sz="1400" b="1" dirty="0" smtClean="0">
                <a:latin typeface="+mn-lt"/>
              </a:rPr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В 1931 году в округе действовало два </a:t>
            </a:r>
            <a:r>
              <a:rPr lang="ru-RU" sz="1600" b="1" dirty="0" err="1" smtClean="0"/>
              <a:t>промколхоза</a:t>
            </a:r>
            <a:r>
              <a:rPr lang="ru-RU" sz="1600" b="1" dirty="0" smtClean="0"/>
              <a:t>, которые выпускали кирпич, сани, смолу, бочки и др. </a:t>
            </a:r>
          </a:p>
          <a:p>
            <a:pPr algn="just"/>
            <a:r>
              <a:rPr lang="ru-RU" sz="1600" b="1" dirty="0" smtClean="0"/>
              <a:t>В 1935 году в Остяко-</a:t>
            </a:r>
            <a:r>
              <a:rPr lang="ru-RU" sz="1600" b="1" dirty="0" err="1" smtClean="0"/>
              <a:t>Вогульске</a:t>
            </a:r>
            <a:r>
              <a:rPr lang="ru-RU" sz="1600" b="1" dirty="0" smtClean="0"/>
              <a:t> был создан промкомбинат, на котором работало 45 рабочих. Он стал первым предприятием местной промышленности округа. На комбинате была своя пилорама, вся остальная продукция выпускалась вручную</a:t>
            </a:r>
            <a:endParaRPr lang="ru-RU" sz="1600" b="1" dirty="0"/>
          </a:p>
        </p:txBody>
      </p:sp>
      <p:pic>
        <p:nvPicPr>
          <p:cNvPr id="3074" name="Picture 2" descr="C:\Users\pankovag\Desktop\107_PANA\2015-10-28-16-15-17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312368" cy="43204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ankovag\Desktop\107_PANA\закладка кирписного завода, 1933 г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3816424" cy="43204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3096344" cy="453650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pankovag\Desktop\ВЫСТАВКИ\ГОРПРОМКОМКОМБИНАТ\приказы\2015-10-30-09-23-58-01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744416" cy="27363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nkovag\Desktop\ВЫСТАВКИ\ГОРПРОМКОМКОМБИНАТ\приказы\2015-10-30-09-23-58-01 - коп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089">
            <a:off x="2120123" y="3701026"/>
            <a:ext cx="6461102" cy="25669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8050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Много внимания руководством комбината уделялось   развитию производства, освоению новых видов продукции, их качеству,  повышению производительности труда, дисциплине, экономии сырья и материалов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6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53036"/>
            <a:ext cx="4248472" cy="26642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Users\pankovag\Desktop\ВЫСТАВКИ\ГОРПРОМКОМКОМБИНАТ\2015-10-29-09-48-02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06638"/>
            <a:ext cx="5904656" cy="22431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1941 году  в округе работало  уже  5  промкомбинатов. </a:t>
            </a:r>
            <a:br>
              <a:rPr lang="ru-RU" b="1" dirty="0"/>
            </a:br>
            <a:r>
              <a:rPr lang="ru-RU" b="1" dirty="0"/>
              <a:t>План  1941  года  Ханты-Мансийским  промкомбинатом  был  перевыполнен  в  полтора  раза. Овчинный  цех  выполнил  годовое  задание  на  177  процентов,  слесарно-кузнечный – на 118,  более  чем  в  два  раза  увеличив  производство  лыж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9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5132962" cy="2664296"/>
          </a:xfrm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C:\Users\pankovag\Desktop\ВЫСТАВКИ\ГОРПРОМКОМКОМБИНАТ\2015-10-12-14-09-15-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38994"/>
            <a:ext cx="5904656" cy="3240361"/>
          </a:xfrm>
          <a:prstGeom prst="rect">
            <a:avLst/>
          </a:prstGeom>
          <a:noFill/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52120" y="476672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 годы  войны  была  организована  спичечная  фабрика,  продукция  которой  находила  широкое  </a:t>
            </a:r>
            <a:r>
              <a:rPr lang="ru-RU" b="1" dirty="0" smtClean="0"/>
              <a:t>применение, так как   </a:t>
            </a:r>
            <a:r>
              <a:rPr lang="ru-RU" b="1" dirty="0"/>
              <a:t>спичек  фабричного  изготовления  в  продаже   не  было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9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Public\Documents\ScanDoc\2015-10-30-16-50-08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58990"/>
            <a:ext cx="7560839" cy="41764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1947 году в округе работало 7 промкомбинатов, в 1950 году в их число вошло 10 </a:t>
            </a:r>
            <a:r>
              <a:rPr lang="ru-RU" b="1" dirty="0" err="1"/>
              <a:t>промколхозов</a:t>
            </a:r>
            <a:r>
              <a:rPr lang="ru-RU" b="1" dirty="0"/>
              <a:t>.  Они производили и ремонтировали  одежду и обувь, выпускали кирпич, телеги, посуду, перерабатывали древесину  и некоторые полезные ископаемые. Валовая продукция промкомбинатов увеличилась с 3,4 до 8,2 </a:t>
            </a:r>
            <a:r>
              <a:rPr lang="ru-RU" b="1" dirty="0" err="1" smtClean="0"/>
              <a:t>млн.рублей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5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Documents\ScanDoc\2015-10-30-17-08-07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161327" cy="36004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ublic\Documents\ScanDoc\2015-10-30-17-07-40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76423"/>
            <a:ext cx="4320480" cy="53285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pankovag\Desktop\107_PANA\P1070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57" y="4416783"/>
            <a:ext cx="3323502" cy="20882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46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Работники  промкомбината  работали и жили в непростых условиях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2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kovag\Desktop\ВЫСТАВКИ\ГОРПРОМКОМКОМБИНАТ\продук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0" y="764704"/>
            <a:ext cx="1732685" cy="11521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nkovag\Desktop\ВЫСТАВКИ\ГОРПРОМКОМКОМБИНАТ\продукция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92696"/>
            <a:ext cx="2016224" cy="12961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nkovag\Desktop\ВЫСТАВКИ\ГОРПРОМКОМКОМБИНАТ\продукция - копия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80" y="2293371"/>
            <a:ext cx="2088232" cy="15125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nkovag\Desktop\ВЫСТАВКИ\ГОРПРОМКОМКОМБИНАТ\продукция - копия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0" y="2132856"/>
            <a:ext cx="1800200" cy="13681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nkovag\Desktop\ВЫСТАВКИ\ГОРПРОМКОМКОМБИНАТ\продукция 4 - копия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872" y="4241503"/>
            <a:ext cx="3240360" cy="230425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nkovag\Desktop\ВЫСТАВКИ\ГОРПРОМКОМКОМБИНАТ\продукция 4 - копия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75" y="4687470"/>
            <a:ext cx="1296144" cy="183444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ankovag\Desktop\ВЫСТАВКИ\ГОРПРОМКОМКОМБИНАТ\продукция 4 - копия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6" y="3891860"/>
            <a:ext cx="1822574" cy="263005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463999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1959 году производство кирпича в округе достигло 4 млн. штук. Общее  число изделий, выпущенных в том году промкомбинатами, составило 70 наименований. Предприятия имели   тракторы, пилорамы, станки, двигатели, самоходный флот.  Самыми крупными центрами местной промышленности являлись города </a:t>
            </a:r>
            <a:r>
              <a:rPr lang="ru-RU" b="1" dirty="0" smtClean="0"/>
              <a:t>Ханты-Мансийск </a:t>
            </a:r>
            <a:r>
              <a:rPr lang="ru-RU" b="1" dirty="0"/>
              <a:t>и С</a:t>
            </a:r>
            <a:r>
              <a:rPr lang="ru-RU" b="1" dirty="0" smtClean="0"/>
              <a:t>ургут</a:t>
            </a:r>
            <a:r>
              <a:rPr lang="ru-RU" b="1" dirty="0"/>
              <a:t>, рабочие поселки </a:t>
            </a:r>
            <a:r>
              <a:rPr lang="ru-RU" b="1" dirty="0" smtClean="0"/>
              <a:t>Березово </a:t>
            </a:r>
            <a:r>
              <a:rPr lang="ru-RU" b="1" dirty="0"/>
              <a:t>и </a:t>
            </a:r>
            <a:r>
              <a:rPr lang="ru-RU" b="1" dirty="0" err="1" smtClean="0"/>
              <a:t>Конд</a:t>
            </a:r>
            <a:r>
              <a:rPr lang="ru-RU" b="1" dirty="0" err="1"/>
              <a:t>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6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527</Words>
  <Application>Microsoft Office PowerPoint</Application>
  <PresentationFormat>Экран (4:3)</PresentationFormat>
  <Paragraphs>32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Архивный  отдел  управления  культуры  Администрации  города  Ханты-Мансийска  2015 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Архивный отдел управления культуры Администрации города Ханты-Мансийска 2015  </dc:title>
  <dc:creator>Панкова Галина Михайловна</dc:creator>
  <cp:lastModifiedBy>Глухова Татьяна Клавдиевна</cp:lastModifiedBy>
  <cp:revision>49</cp:revision>
  <dcterms:created xsi:type="dcterms:W3CDTF">2015-10-28T09:48:50Z</dcterms:created>
  <dcterms:modified xsi:type="dcterms:W3CDTF">2015-11-03T06:31:05Z</dcterms:modified>
</cp:coreProperties>
</file>